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8" r:id="rId3"/>
    <p:sldId id="259" r:id="rId4"/>
    <p:sldId id="260" r:id="rId5"/>
    <p:sldId id="261" r:id="rId6"/>
    <p:sldId id="270" r:id="rId7"/>
    <p:sldId id="262" r:id="rId8"/>
    <p:sldId id="266" r:id="rId9"/>
    <p:sldId id="267" r:id="rId10"/>
    <p:sldId id="269" r:id="rId11"/>
    <p:sldId id="271" r:id="rId12"/>
    <p:sldId id="263" r:id="rId13"/>
    <p:sldId id="264" r:id="rId14"/>
    <p:sldId id="272" r:id="rId15"/>
    <p:sldId id="273" r:id="rId16"/>
    <p:sldId id="265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7" d="100"/>
          <a:sy n="87" d="100"/>
        </p:scale>
        <p:origin x="1358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FEE0C-F8BB-4FF7-A57A-09001C117B2B}" type="datetimeFigureOut">
              <a:rPr lang="zh-TW" altLang="en-US" smtClean="0"/>
              <a:t>2021/3/30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42DC6-70FC-4F34-8EE2-E2765DBCC57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512117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FEE0C-F8BB-4FF7-A57A-09001C117B2B}" type="datetimeFigureOut">
              <a:rPr lang="zh-TW" altLang="en-US" smtClean="0"/>
              <a:t>2021/3/30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42DC6-70FC-4F34-8EE2-E2765DBCC57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009942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FEE0C-F8BB-4FF7-A57A-09001C117B2B}" type="datetimeFigureOut">
              <a:rPr lang="zh-TW" altLang="en-US" smtClean="0"/>
              <a:t>2021/3/30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42DC6-70FC-4F34-8EE2-E2765DBCC57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769783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FEE0C-F8BB-4FF7-A57A-09001C117B2B}" type="datetimeFigureOut">
              <a:rPr lang="zh-TW" altLang="en-US" smtClean="0"/>
              <a:t>2021/3/30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42DC6-70FC-4F34-8EE2-E2765DBCC57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178060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FEE0C-F8BB-4FF7-A57A-09001C117B2B}" type="datetimeFigureOut">
              <a:rPr lang="zh-TW" altLang="en-US" smtClean="0"/>
              <a:t>2021/3/30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42DC6-70FC-4F34-8EE2-E2765DBCC57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618542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FEE0C-F8BB-4FF7-A57A-09001C117B2B}" type="datetimeFigureOut">
              <a:rPr lang="zh-TW" altLang="en-US" smtClean="0"/>
              <a:t>2021/3/30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42DC6-70FC-4F34-8EE2-E2765DBCC57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477545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FEE0C-F8BB-4FF7-A57A-09001C117B2B}" type="datetimeFigureOut">
              <a:rPr lang="zh-TW" altLang="en-US" smtClean="0"/>
              <a:t>2021/3/30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42DC6-70FC-4F34-8EE2-E2765DBCC57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871968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FEE0C-F8BB-4FF7-A57A-09001C117B2B}" type="datetimeFigureOut">
              <a:rPr lang="zh-TW" altLang="en-US" smtClean="0"/>
              <a:t>2021/3/30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42DC6-70FC-4F34-8EE2-E2765DBCC57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085506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FEE0C-F8BB-4FF7-A57A-09001C117B2B}" type="datetimeFigureOut">
              <a:rPr lang="zh-TW" altLang="en-US" smtClean="0"/>
              <a:t>2021/3/30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42DC6-70FC-4F34-8EE2-E2765DBCC57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801895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FEE0C-F8BB-4FF7-A57A-09001C117B2B}" type="datetimeFigureOut">
              <a:rPr lang="zh-TW" altLang="en-US" smtClean="0"/>
              <a:t>2021/3/30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42DC6-70FC-4F34-8EE2-E2765DBCC57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153650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FEE0C-F8BB-4FF7-A57A-09001C117B2B}" type="datetimeFigureOut">
              <a:rPr lang="zh-TW" altLang="en-US" smtClean="0"/>
              <a:t>2021/3/30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42DC6-70FC-4F34-8EE2-E2765DBCC57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990440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9FEE0C-F8BB-4FF7-A57A-09001C117B2B}" type="datetimeFigureOut">
              <a:rPr lang="zh-TW" altLang="en-US" smtClean="0"/>
              <a:t>2021/3/30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542DC6-70FC-4F34-8EE2-E2765DBCC57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136692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C77F3E2-8AF9-4A5B-A54C-F614ECC5DC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4593" y="2453053"/>
            <a:ext cx="7772400" cy="1751501"/>
          </a:xfrm>
        </p:spPr>
        <p:txBody>
          <a:bodyPr>
            <a:normAutofit/>
          </a:bodyPr>
          <a:lstStyle/>
          <a:p>
            <a:r>
              <a:rPr lang="en-US" altLang="zh-TW" b="1" dirty="0" smtClean="0"/>
              <a:t>Windows Server 2019</a:t>
            </a:r>
            <a:br>
              <a:rPr lang="en-US" altLang="zh-TW" b="1" dirty="0" smtClean="0"/>
            </a:br>
            <a:r>
              <a:rPr lang="zh-TW" altLang="en-US" b="1" dirty="0" smtClean="0"/>
              <a:t>技術與實戰報告</a:t>
            </a:r>
            <a:endParaRPr lang="zh-TW" altLang="en-US" sz="27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矩形 3"/>
          <p:cNvSpPr/>
          <p:nvPr/>
        </p:nvSpPr>
        <p:spPr>
          <a:xfrm>
            <a:off x="606282" y="445797"/>
            <a:ext cx="460574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b="1" dirty="0" smtClean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2021 </a:t>
            </a:r>
            <a:r>
              <a:rPr lang="zh-TW" altLang="en-US" sz="28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系統</a:t>
            </a:r>
            <a:r>
              <a:rPr lang="zh-TW" alt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安全         </a:t>
            </a:r>
            <a:r>
              <a:rPr lang="zh-TW" altLang="en-US" sz="2800" b="1" dirty="0" smtClean="0"/>
              <a:t>期中報告</a:t>
            </a:r>
            <a:endParaRPr lang="zh-TW" altLang="en-US" sz="2800" b="1" dirty="0"/>
          </a:p>
        </p:txBody>
      </p:sp>
      <p:sp>
        <p:nvSpPr>
          <p:cNvPr id="5" name="矩形 4"/>
          <p:cNvSpPr/>
          <p:nvPr/>
        </p:nvSpPr>
        <p:spPr>
          <a:xfrm>
            <a:off x="1095869" y="5102868"/>
            <a:ext cx="323037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 smtClean="0"/>
              <a:t>報告者</a:t>
            </a:r>
            <a:r>
              <a:rPr lang="en-US" altLang="zh-TW" b="1" dirty="0" smtClean="0"/>
              <a:t>:</a:t>
            </a:r>
          </a:p>
          <a:p>
            <a:endParaRPr lang="en-US" altLang="zh-TW" b="1" dirty="0" smtClean="0"/>
          </a:p>
          <a:p>
            <a:r>
              <a:rPr lang="zh-TW" altLang="en-US" b="1" dirty="0"/>
              <a:t>指導</a:t>
            </a:r>
            <a:r>
              <a:rPr lang="zh-TW" altLang="en-US" b="1" dirty="0" smtClean="0"/>
              <a:t>教授</a:t>
            </a:r>
            <a:r>
              <a:rPr lang="en-US" altLang="zh-TW" b="1" dirty="0" smtClean="0"/>
              <a:t>:</a:t>
            </a:r>
            <a:r>
              <a:rPr lang="zh-TW" altLang="en-US" b="1" dirty="0" smtClean="0"/>
              <a:t>  偉大的恩師  龍大大</a:t>
            </a:r>
            <a:endParaRPr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3544643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37936" y="136526"/>
            <a:ext cx="7886700" cy="857005"/>
          </a:xfrm>
        </p:spPr>
        <p:txBody>
          <a:bodyPr>
            <a:normAutofit fontScale="90000"/>
          </a:bodyPr>
          <a:lstStyle/>
          <a:p>
            <a:r>
              <a:rPr lang="en-US" altLang="zh-TW" dirty="0"/>
              <a:t>Challenge-Handshake Authentication Protocol (CHAP) authentication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437418" y="1708492"/>
            <a:ext cx="8216412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400" dirty="0" smtClean="0"/>
              <a:t>如果 </a:t>
            </a:r>
            <a:r>
              <a:rPr lang="en-US" altLang="zh-TW" sz="1400" dirty="0" smtClean="0"/>
              <a:t>A </a:t>
            </a:r>
            <a:r>
              <a:rPr lang="zh-TW" altLang="en-US" sz="1400" dirty="0" smtClean="0"/>
              <a:t>要向 </a:t>
            </a:r>
            <a:r>
              <a:rPr lang="en-US" altLang="zh-TW" sz="1400" dirty="0" smtClean="0"/>
              <a:t>B </a:t>
            </a:r>
            <a:r>
              <a:rPr lang="zh-TW" altLang="en-US" sz="1400" dirty="0" smtClean="0"/>
              <a:t>進行驗證，所需進行的步驟：</a:t>
            </a:r>
          </a:p>
          <a:p>
            <a:endParaRPr lang="zh-TW" altLang="en-US" sz="1400" dirty="0" smtClean="0"/>
          </a:p>
          <a:p>
            <a:pPr marL="342900" indent="-342900">
              <a:buFont typeface="+mj-lt"/>
              <a:buAutoNum type="arabicPeriod"/>
            </a:pPr>
            <a:r>
              <a:rPr lang="zh-TW" altLang="en-US" sz="1400" dirty="0" smtClean="0"/>
              <a:t>在連線建立之後，使用者 </a:t>
            </a:r>
            <a:r>
              <a:rPr lang="en-US" altLang="zh-TW" sz="1400" dirty="0" smtClean="0"/>
              <a:t>A </a:t>
            </a:r>
            <a:r>
              <a:rPr lang="zh-TW" altLang="en-US" sz="1400" dirty="0" smtClean="0"/>
              <a:t>會發出一個「</a:t>
            </a:r>
            <a:r>
              <a:rPr lang="en-US" altLang="zh-TW" sz="1400" dirty="0" smtClean="0"/>
              <a:t>challenge</a:t>
            </a:r>
            <a:r>
              <a:rPr lang="zh-TW" altLang="en-US" sz="1400" dirty="0" smtClean="0"/>
              <a:t>」信息給使用者 </a:t>
            </a:r>
            <a:r>
              <a:rPr lang="en-US" altLang="zh-TW" sz="1400" dirty="0" smtClean="0"/>
              <a:t>B</a:t>
            </a:r>
            <a:r>
              <a:rPr lang="zh-TW" altLang="en-US" sz="1400" dirty="0" smtClean="0"/>
              <a:t>。</a:t>
            </a:r>
          </a:p>
          <a:p>
            <a:pPr marL="342900" indent="-342900">
              <a:buFont typeface="+mj-lt"/>
              <a:buAutoNum type="arabicPeriod"/>
            </a:pPr>
            <a:r>
              <a:rPr lang="zh-TW" altLang="en-US" sz="1400" dirty="0" smtClean="0"/>
              <a:t>當 </a:t>
            </a:r>
            <a:r>
              <a:rPr lang="en-US" altLang="zh-TW" sz="1400" dirty="0" smtClean="0"/>
              <a:t>B </a:t>
            </a:r>
            <a:r>
              <a:rPr lang="zh-TW" altLang="en-US" sz="1400" dirty="0" smtClean="0"/>
              <a:t>在收到這個訊息後，會使用 </a:t>
            </a:r>
            <a:r>
              <a:rPr lang="en-US" altLang="zh-TW" sz="1400" dirty="0" smtClean="0"/>
              <a:t>hash function</a:t>
            </a:r>
            <a:r>
              <a:rPr lang="zh-TW" altLang="en-US" sz="1400" dirty="0" smtClean="0"/>
              <a:t>，像是 </a:t>
            </a:r>
            <a:r>
              <a:rPr lang="en-US" altLang="zh-TW" sz="1400" dirty="0" smtClean="0"/>
              <a:t>MD5 </a:t>
            </a:r>
            <a:r>
              <a:rPr lang="zh-TW" altLang="en-US" sz="1400" dirty="0" smtClean="0"/>
              <a:t>來計算出雜湊值。</a:t>
            </a:r>
          </a:p>
          <a:p>
            <a:pPr marL="342900" indent="-342900">
              <a:buFont typeface="+mj-lt"/>
              <a:buAutoNum type="arabicPeriod"/>
            </a:pPr>
            <a:r>
              <a:rPr lang="zh-TW" altLang="en-US" sz="1400" dirty="0" smtClean="0"/>
              <a:t>之後 </a:t>
            </a:r>
            <a:r>
              <a:rPr lang="en-US" altLang="zh-TW" sz="1400" dirty="0" smtClean="0"/>
              <a:t>B </a:t>
            </a:r>
            <a:r>
              <a:rPr lang="zh-TW" altLang="en-US" sz="1400" dirty="0" smtClean="0"/>
              <a:t>會將這個雜湊值送回去給 </a:t>
            </a:r>
            <a:r>
              <a:rPr lang="en-US" altLang="zh-TW" sz="1400" dirty="0" smtClean="0"/>
              <a:t>A</a:t>
            </a:r>
            <a:r>
              <a:rPr lang="zh-TW" altLang="en-US" sz="1400" dirty="0" smtClean="0"/>
              <a:t>。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sz="1400" dirty="0" smtClean="0"/>
              <a:t>A </a:t>
            </a:r>
            <a:r>
              <a:rPr lang="zh-TW" altLang="en-US" sz="1400" dirty="0" smtClean="0"/>
              <a:t>在收到之後，也會使用自身的 </a:t>
            </a:r>
            <a:r>
              <a:rPr lang="en-US" altLang="zh-TW" sz="1400" dirty="0" smtClean="0"/>
              <a:t>hash function </a:t>
            </a:r>
            <a:r>
              <a:rPr lang="zh-TW" altLang="en-US" sz="1400" dirty="0" smtClean="0"/>
              <a:t>將原本的「</a:t>
            </a:r>
            <a:r>
              <a:rPr lang="en-US" altLang="zh-TW" sz="1400" dirty="0" smtClean="0"/>
              <a:t>challenge</a:t>
            </a:r>
            <a:r>
              <a:rPr lang="zh-TW" altLang="en-US" sz="1400" dirty="0" smtClean="0"/>
              <a:t>」信息運算，得到一組雜湊值。</a:t>
            </a:r>
          </a:p>
          <a:p>
            <a:pPr marL="342900" indent="-342900">
              <a:buFont typeface="+mj-lt"/>
              <a:buAutoNum type="arabicPeriod"/>
            </a:pPr>
            <a:r>
              <a:rPr lang="zh-TW" altLang="en-US" sz="1400" dirty="0" smtClean="0"/>
              <a:t>此時 </a:t>
            </a:r>
            <a:r>
              <a:rPr lang="en-US" altLang="zh-TW" sz="1400" dirty="0" smtClean="0"/>
              <a:t>A </a:t>
            </a:r>
            <a:r>
              <a:rPr lang="zh-TW" altLang="en-US" sz="1400" dirty="0" smtClean="0"/>
              <a:t>就可以比較：自己算出來的這組與收到</a:t>
            </a:r>
            <a:r>
              <a:rPr lang="en-US" altLang="zh-TW" sz="1400" dirty="0" smtClean="0"/>
              <a:t>(</a:t>
            </a:r>
            <a:r>
              <a:rPr lang="zh-TW" altLang="en-US" sz="1400" dirty="0" smtClean="0"/>
              <a:t>從</a:t>
            </a:r>
            <a:r>
              <a:rPr lang="en-US" altLang="zh-TW" sz="1400" dirty="0" smtClean="0"/>
              <a:t>B</a:t>
            </a:r>
            <a:r>
              <a:rPr lang="zh-TW" altLang="en-US" sz="1400" dirty="0" smtClean="0"/>
              <a:t>來</a:t>
            </a:r>
            <a:r>
              <a:rPr lang="en-US" altLang="zh-TW" sz="1400" dirty="0" smtClean="0"/>
              <a:t>)</a:t>
            </a:r>
            <a:r>
              <a:rPr lang="zh-TW" altLang="en-US" sz="1400" dirty="0" smtClean="0"/>
              <a:t>的雜湊值是否相同，如果相同，則通過驗證。</a:t>
            </a:r>
          </a:p>
          <a:p>
            <a:pPr marL="342900" indent="-342900">
              <a:buFont typeface="+mj-lt"/>
              <a:buAutoNum type="arabicPeriod"/>
            </a:pPr>
            <a:r>
              <a:rPr lang="zh-TW" altLang="en-US" sz="1400" dirty="0" smtClean="0"/>
              <a:t>之後 </a:t>
            </a:r>
            <a:r>
              <a:rPr lang="en-US" altLang="zh-TW" sz="1400" dirty="0" smtClean="0"/>
              <a:t>B </a:t>
            </a:r>
            <a:r>
              <a:rPr lang="zh-TW" altLang="en-US" sz="1400" dirty="0" smtClean="0"/>
              <a:t>也可以彷照上述方法，向 </a:t>
            </a:r>
            <a:r>
              <a:rPr lang="en-US" altLang="zh-TW" sz="1400" dirty="0" smtClean="0"/>
              <a:t>A </a:t>
            </a:r>
            <a:r>
              <a:rPr lang="zh-TW" altLang="en-US" sz="1400" dirty="0" smtClean="0"/>
              <a:t>進行驗證。</a:t>
            </a:r>
            <a:endParaRPr lang="zh-TW" altLang="en-US" sz="1400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259" y="3930161"/>
            <a:ext cx="4382045" cy="2186809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437418" y="1193500"/>
            <a:ext cx="831589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/>
              <a:t>https://en.wikipedia.org/wiki/Challenge-Handshake_Authentication_Protocol</a:t>
            </a:r>
            <a:endParaRPr lang="zh-TW" altLang="en-US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3"/>
          <a:srcRect l="17695" t="8080" r="10990" b="4107"/>
          <a:stretch/>
        </p:blipFill>
        <p:spPr>
          <a:xfrm>
            <a:off x="4703884" y="3524374"/>
            <a:ext cx="4185138" cy="2898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5168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455" y="1596051"/>
            <a:ext cx="8454537" cy="4879849"/>
          </a:xfrm>
          <a:prstGeom prst="rect">
            <a:avLst/>
          </a:prstGeom>
        </p:spPr>
      </p:pic>
      <p:sp>
        <p:nvSpPr>
          <p:cNvPr id="2" name="標題 1"/>
          <p:cNvSpPr txBox="1">
            <a:spLocks/>
          </p:cNvSpPr>
          <p:nvPr/>
        </p:nvSpPr>
        <p:spPr>
          <a:xfrm>
            <a:off x="215411" y="215658"/>
            <a:ext cx="8779119" cy="79545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本機安全性原則  </a:t>
            </a:r>
            <a:r>
              <a:rPr lang="en-US" altLang="zh-TW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security settings</a:t>
            </a:r>
            <a:endParaRPr lang="zh-TW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矩形 2"/>
          <p:cNvSpPr/>
          <p:nvPr/>
        </p:nvSpPr>
        <p:spPr>
          <a:xfrm>
            <a:off x="880791" y="870412"/>
            <a:ext cx="7265772" cy="58477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>
            <a:spAutoFit/>
          </a:bodyPr>
          <a:lstStyle/>
          <a:p>
            <a:r>
              <a:rPr lang="zh-TW" altLang="en-US" sz="3200" dirty="0" smtClean="0"/>
              <a:t>帳戶原則</a:t>
            </a:r>
            <a:r>
              <a:rPr lang="en-US" altLang="zh-TW" sz="3200" dirty="0" smtClean="0"/>
              <a:t>(account Policy)- -</a:t>
            </a:r>
            <a:r>
              <a:rPr lang="zh-TW" altLang="en-US" sz="3200" dirty="0" smtClean="0"/>
              <a:t>帳戶鎖定原則</a:t>
            </a:r>
          </a:p>
        </p:txBody>
      </p:sp>
      <p:sp>
        <p:nvSpPr>
          <p:cNvPr id="6" name="圓角矩形 5"/>
          <p:cNvSpPr/>
          <p:nvPr/>
        </p:nvSpPr>
        <p:spPr>
          <a:xfrm>
            <a:off x="4440117" y="3569678"/>
            <a:ext cx="1951892" cy="21101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向右箭號 6"/>
          <p:cNvSpPr/>
          <p:nvPr/>
        </p:nvSpPr>
        <p:spPr>
          <a:xfrm>
            <a:off x="880791" y="4598376"/>
            <a:ext cx="439615" cy="298939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737335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15411" y="215658"/>
            <a:ext cx="8779119" cy="795457"/>
          </a:xfr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本機安全性原則 </a:t>
            </a:r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security settings</a:t>
            </a:r>
            <a:endParaRPr lang="zh-TW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9746" y="1500309"/>
            <a:ext cx="7261622" cy="5067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8032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2359" y="1895963"/>
            <a:ext cx="6926911" cy="4351338"/>
          </a:xfrm>
          <a:prstGeom prst="rect">
            <a:avLst/>
          </a:prstGeom>
        </p:spPr>
      </p:pic>
      <p:sp>
        <p:nvSpPr>
          <p:cNvPr id="5" name="標題 1"/>
          <p:cNvSpPr>
            <a:spLocks noGrp="1"/>
          </p:cNvSpPr>
          <p:nvPr>
            <p:ph type="title"/>
          </p:nvPr>
        </p:nvSpPr>
        <p:spPr>
          <a:xfrm>
            <a:off x="215411" y="215658"/>
            <a:ext cx="8779119" cy="795457"/>
          </a:xfr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本機安全性原則 </a:t>
            </a:r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security settings</a:t>
            </a:r>
            <a:endParaRPr lang="zh-TW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448140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8095" y="1665869"/>
            <a:ext cx="6161925" cy="4864956"/>
          </a:xfrm>
          <a:prstGeom prst="rect">
            <a:avLst/>
          </a:prstGeom>
        </p:spPr>
      </p:pic>
      <p:sp>
        <p:nvSpPr>
          <p:cNvPr id="5" name="標題 1"/>
          <p:cNvSpPr txBox="1">
            <a:spLocks/>
          </p:cNvSpPr>
          <p:nvPr/>
        </p:nvSpPr>
        <p:spPr>
          <a:xfrm>
            <a:off x="215411" y="215658"/>
            <a:ext cx="8779119" cy="79545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本機安全性原則  </a:t>
            </a:r>
            <a:r>
              <a:rPr lang="en-US" altLang="zh-TW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security settings</a:t>
            </a:r>
            <a:endParaRPr lang="zh-TW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矩形 5"/>
          <p:cNvSpPr/>
          <p:nvPr/>
        </p:nvSpPr>
        <p:spPr>
          <a:xfrm>
            <a:off x="362045" y="870412"/>
            <a:ext cx="8058296" cy="58477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>
            <a:spAutoFit/>
          </a:bodyPr>
          <a:lstStyle/>
          <a:p>
            <a:r>
              <a:rPr lang="zh-TW" alt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應用程式</a:t>
            </a:r>
            <a:r>
              <a:rPr lang="zh-TW" altLang="en-US" sz="3200" dirty="0" smtClean="0"/>
              <a:t> 控制政策</a:t>
            </a:r>
            <a:r>
              <a:rPr lang="en-US" altLang="zh-TW" sz="3200" dirty="0" smtClean="0"/>
              <a:t>Application control Policies</a:t>
            </a:r>
            <a:endParaRPr lang="zh-TW" altLang="en-US" sz="3200" dirty="0" smtClean="0"/>
          </a:p>
        </p:txBody>
      </p:sp>
      <p:sp>
        <p:nvSpPr>
          <p:cNvPr id="7" name="圓角矩形 6"/>
          <p:cNvSpPr/>
          <p:nvPr/>
        </p:nvSpPr>
        <p:spPr>
          <a:xfrm>
            <a:off x="1494692" y="5099537"/>
            <a:ext cx="1890346" cy="703385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367313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8718" y="1597025"/>
            <a:ext cx="7309238" cy="4891698"/>
          </a:xfrm>
          <a:prstGeom prst="rect">
            <a:avLst/>
          </a:prstGeom>
        </p:spPr>
      </p:pic>
      <p:sp>
        <p:nvSpPr>
          <p:cNvPr id="5" name="標題 1"/>
          <p:cNvSpPr txBox="1">
            <a:spLocks/>
          </p:cNvSpPr>
          <p:nvPr/>
        </p:nvSpPr>
        <p:spPr>
          <a:xfrm>
            <a:off x="215411" y="215658"/>
            <a:ext cx="8779119" cy="79545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本機安全性原則  </a:t>
            </a:r>
            <a:r>
              <a:rPr lang="en-US" altLang="zh-TW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security settings</a:t>
            </a:r>
            <a:endParaRPr lang="zh-TW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01029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650632" y="5534524"/>
            <a:ext cx="7236068" cy="92333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TW" dirty="0" smtClean="0"/>
              <a:t>Windows Server Administration for Beginners</a:t>
            </a:r>
          </a:p>
          <a:p>
            <a:r>
              <a:rPr lang="zh-TW" altLang="en-US" dirty="0" smtClean="0"/>
              <a:t>觀看次數：</a:t>
            </a:r>
            <a:r>
              <a:rPr lang="en-US" altLang="zh-TW" dirty="0" smtClean="0"/>
              <a:t>2,317,371</a:t>
            </a:r>
            <a:r>
              <a:rPr lang="zh-TW" altLang="en-US" dirty="0" smtClean="0"/>
              <a:t>次</a:t>
            </a:r>
            <a:r>
              <a:rPr lang="en-US" altLang="zh-TW" dirty="0" smtClean="0"/>
              <a:t>•2018</a:t>
            </a:r>
            <a:r>
              <a:rPr lang="zh-TW" altLang="en-US" dirty="0" smtClean="0"/>
              <a:t>年</a:t>
            </a:r>
            <a:r>
              <a:rPr lang="en-US" altLang="zh-TW" dirty="0" smtClean="0"/>
              <a:t>8</a:t>
            </a:r>
            <a:r>
              <a:rPr lang="zh-TW" altLang="en-US" dirty="0" smtClean="0"/>
              <a:t>月</a:t>
            </a:r>
            <a:r>
              <a:rPr lang="en-US" altLang="zh-TW" dirty="0" smtClean="0"/>
              <a:t>13</a:t>
            </a:r>
            <a:r>
              <a:rPr lang="zh-TW" altLang="en-US" dirty="0" smtClean="0"/>
              <a:t>日</a:t>
            </a:r>
            <a:endParaRPr lang="en-US" altLang="zh-TW" dirty="0" smtClean="0"/>
          </a:p>
          <a:p>
            <a:r>
              <a:rPr lang="en-US" altLang="zh-TW" dirty="0" smtClean="0"/>
              <a:t>https://www.youtube.com/watch?v=hZ2QiiHyTnU</a:t>
            </a:r>
            <a:endParaRPr lang="zh-TW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2826693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302751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安裝 </a:t>
            </a:r>
            <a:r>
              <a:rPr lang="en-US" altLang="zh-TW" dirty="0" smtClean="0"/>
              <a:t>IIS</a:t>
            </a:r>
            <a:r>
              <a:rPr lang="zh-TW" altLang="en-US" dirty="0" smtClean="0"/>
              <a:t> </a:t>
            </a:r>
            <a:r>
              <a:rPr lang="en-US" altLang="zh-TW" dirty="0" smtClean="0"/>
              <a:t>server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06235" y="1825625"/>
            <a:ext cx="653153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029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1553063"/>
            <a:ext cx="759601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9264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agenda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altLang="zh-TW" dirty="0"/>
              <a:t>Windows Server 2019 </a:t>
            </a:r>
            <a:r>
              <a:rPr lang="en-US" altLang="zh-TW" dirty="0" smtClean="0"/>
              <a:t>:</a:t>
            </a:r>
            <a:r>
              <a:rPr lang="zh-TW" altLang="en-US" dirty="0" smtClean="0"/>
              <a:t> 概觀與版本</a:t>
            </a:r>
            <a:endParaRPr lang="en-US" altLang="zh-TW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使用者與</a:t>
            </a:r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群組</a:t>
            </a:r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管理</a:t>
            </a:r>
            <a:r>
              <a:rPr lang="en-US" altLang="zh-TW" dirty="0" smtClean="0"/>
              <a:t>:</a:t>
            </a:r>
            <a:r>
              <a:rPr lang="zh-TW" altLang="en-US" sz="1800" dirty="0" smtClean="0"/>
              <a:t>本</a:t>
            </a:r>
            <a:r>
              <a:rPr lang="zh-TW" altLang="en-US" sz="1800" dirty="0"/>
              <a:t>機使用者與群組</a:t>
            </a:r>
            <a:r>
              <a:rPr lang="zh-TW" altLang="en-US" sz="1800" dirty="0" smtClean="0"/>
              <a:t>帳戶概念與實戰主題</a:t>
            </a:r>
            <a:endParaRPr lang="en-US" altLang="zh-TW" sz="1800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zh-TW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檔案權限與共用</a:t>
            </a:r>
            <a:r>
              <a:rPr lang="zh-TW" alt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資料夾管理</a:t>
            </a:r>
            <a:endParaRPr lang="en-US" altLang="zh-TW" sz="24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zh-TW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群組原則與安全</a:t>
            </a:r>
            <a:r>
              <a:rPr lang="zh-TW" alt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設定</a:t>
            </a:r>
            <a:endParaRPr lang="en-US" altLang="zh-TW" sz="24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altLang="zh-TW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zh-TW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伺服器</a:t>
            </a:r>
            <a:r>
              <a:rPr lang="zh-TW" alt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架設與設定</a:t>
            </a:r>
            <a:r>
              <a:rPr lang="en-US" altLang="zh-TW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  <a:r>
              <a:rPr lang="zh-TW" alt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TW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IIS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TW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Https</a:t>
            </a:r>
            <a:r>
              <a:rPr lang="zh-TW" alt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伺服器</a:t>
            </a:r>
            <a:r>
              <a:rPr lang="zh-TW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架設</a:t>
            </a:r>
            <a:r>
              <a:rPr lang="zh-TW" alt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與</a:t>
            </a:r>
            <a:r>
              <a:rPr lang="en-US" altLang="zh-TW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PKI</a:t>
            </a:r>
            <a:r>
              <a:rPr lang="zh-TW" alt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設定</a:t>
            </a:r>
            <a:r>
              <a:rPr lang="en-US" altLang="zh-TW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  <a:r>
              <a:rPr lang="zh-TW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</a:p>
          <a:p>
            <a:pPr>
              <a:buFont typeface="Wingdings" panose="05000000000000000000" pitchFamily="2" charset="2"/>
              <a:buChar char="Ø"/>
            </a:pPr>
            <a:endParaRPr lang="zh-TW" alt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559968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82669" y="1764079"/>
            <a:ext cx="738522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3588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5552" y="1825625"/>
            <a:ext cx="761289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6320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2344" y="628894"/>
            <a:ext cx="8279311" cy="5886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6606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2723" y="609234"/>
            <a:ext cx="7941163" cy="5703643"/>
          </a:xfrm>
          <a:prstGeom prst="rect">
            <a:avLst/>
          </a:prstGeom>
        </p:spPr>
      </p:pic>
      <p:sp>
        <p:nvSpPr>
          <p:cNvPr id="6" name="向右箭號 5"/>
          <p:cNvSpPr/>
          <p:nvPr/>
        </p:nvSpPr>
        <p:spPr>
          <a:xfrm>
            <a:off x="2593730" y="4958862"/>
            <a:ext cx="527539" cy="43961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34034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8311" y="665039"/>
            <a:ext cx="8186599" cy="5806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7972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858471"/>
            <a:ext cx="8038996" cy="5726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9631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8326" y="1027907"/>
            <a:ext cx="7795573" cy="5548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1502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709002"/>
            <a:ext cx="8298677" cy="5920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7930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2277" y="515572"/>
            <a:ext cx="8319446" cy="592919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9275" y="3819740"/>
            <a:ext cx="2116748" cy="1680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2429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2370" y="523388"/>
            <a:ext cx="8544818" cy="6097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2282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4000" dirty="0" smtClean="0"/>
              <a:t>群組原則與安全設定</a:t>
            </a:r>
            <a:endParaRPr lang="zh-TW" altLang="en-US" sz="4000" dirty="0"/>
          </a:p>
        </p:txBody>
      </p:sp>
    </p:spTree>
    <p:extLst>
      <p:ext uri="{BB962C8B-B14F-4D97-AF65-F5344CB8AC3E}">
        <p14:creationId xmlns:p14="http://schemas.microsoft.com/office/powerpoint/2010/main" val="34406034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5558" y="646479"/>
            <a:ext cx="8320518" cy="5956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1805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354015" y="2349696"/>
            <a:ext cx="698988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 smtClean="0"/>
              <a:t> </a:t>
            </a:r>
            <a:r>
              <a:rPr lang="en-US" altLang="zh-TW" sz="3200" dirty="0" err="1" smtClean="0"/>
              <a:t>gpedit.msc</a:t>
            </a:r>
            <a:r>
              <a:rPr lang="en-US" altLang="zh-TW" sz="3200" dirty="0" smtClean="0"/>
              <a:t> ==&gt; </a:t>
            </a:r>
            <a:r>
              <a:rPr lang="zh-TW" altLang="en-US" sz="3200" dirty="0" smtClean="0"/>
              <a:t>設定各種觸發的條件</a:t>
            </a:r>
          </a:p>
          <a:p>
            <a:r>
              <a:rPr lang="zh-TW" altLang="en-US" sz="3200" dirty="0" smtClean="0"/>
              <a:t>  </a:t>
            </a:r>
            <a:endParaRPr lang="en-US" altLang="zh-TW" sz="3200" dirty="0" smtClean="0"/>
          </a:p>
          <a:p>
            <a:r>
              <a:rPr lang="en-US" altLang="zh-TW" sz="3200" dirty="0" err="1" smtClean="0"/>
              <a:t>eventviewer</a:t>
            </a:r>
            <a:r>
              <a:rPr lang="en-US" altLang="zh-TW" sz="3200" dirty="0" smtClean="0"/>
              <a:t> ==&gt; </a:t>
            </a:r>
            <a:r>
              <a:rPr lang="zh-TW" altLang="en-US" sz="3200" dirty="0" smtClean="0"/>
              <a:t>檢視觸發的事件</a:t>
            </a:r>
            <a:endParaRPr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8398679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3231173" cy="1032851"/>
          </a:xfrm>
        </p:spPr>
        <p:txBody>
          <a:bodyPr/>
          <a:lstStyle/>
          <a:p>
            <a:r>
              <a:rPr lang="zh-TW" altLang="en-US" dirty="0"/>
              <a:t> </a:t>
            </a:r>
            <a:r>
              <a:rPr lang="en-US" altLang="zh-TW" dirty="0" err="1"/>
              <a:t>gpedit.msc</a:t>
            </a:r>
            <a:r>
              <a:rPr lang="en-US" altLang="zh-TW" dirty="0"/>
              <a:t> 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4010" y="1743443"/>
            <a:ext cx="3779205" cy="4613396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4016" y="1529862"/>
            <a:ext cx="6468643" cy="4451472"/>
          </a:xfrm>
          <a:prstGeom prst="rect">
            <a:avLst/>
          </a:prstGeom>
        </p:spPr>
      </p:pic>
      <p:sp>
        <p:nvSpPr>
          <p:cNvPr id="6" name="圓角矩形 5"/>
          <p:cNvSpPr/>
          <p:nvPr/>
        </p:nvSpPr>
        <p:spPr>
          <a:xfrm>
            <a:off x="2593731" y="2839915"/>
            <a:ext cx="1629484" cy="22860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圓角矩形 6"/>
          <p:cNvSpPr/>
          <p:nvPr/>
        </p:nvSpPr>
        <p:spPr>
          <a:xfrm>
            <a:off x="2534016" y="5225561"/>
            <a:ext cx="1629484" cy="22860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1786418" y="2116640"/>
            <a:ext cx="915635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/>
              <a:t> </a:t>
            </a:r>
            <a:r>
              <a:rPr lang="en-US" altLang="zh-TW" sz="8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1</a:t>
            </a:r>
            <a:endParaRPr lang="zh-TW" altLang="en-US" sz="8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gerian" panose="04020705040A02060702" pitchFamily="82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711193" y="4616586"/>
            <a:ext cx="915635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/>
              <a:t> </a:t>
            </a:r>
            <a:r>
              <a:rPr lang="en-US" altLang="zh-TW" sz="8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2</a:t>
            </a:r>
            <a:endParaRPr lang="zh-TW" altLang="en-US" sz="8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gerian" panose="04020705040A02060702" pitchFamily="82" charset="0"/>
            </a:endParaRPr>
          </a:p>
        </p:txBody>
      </p:sp>
      <p:sp>
        <p:nvSpPr>
          <p:cNvPr id="11" name="圓角矩形 10"/>
          <p:cNvSpPr/>
          <p:nvPr/>
        </p:nvSpPr>
        <p:spPr>
          <a:xfrm>
            <a:off x="2414977" y="2111801"/>
            <a:ext cx="1629484" cy="22860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向右箭號 11"/>
          <p:cNvSpPr/>
          <p:nvPr/>
        </p:nvSpPr>
        <p:spPr>
          <a:xfrm>
            <a:off x="1960565" y="1978715"/>
            <a:ext cx="399304" cy="556943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/>
          <p:cNvSpPr/>
          <p:nvPr/>
        </p:nvSpPr>
        <p:spPr>
          <a:xfrm>
            <a:off x="3729297" y="3068515"/>
            <a:ext cx="122591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 smtClean="0"/>
              <a:t>Windows</a:t>
            </a:r>
            <a:r>
              <a:rPr lang="zh-TW" altLang="en-US" sz="1400" dirty="0" smtClean="0"/>
              <a:t>設定</a:t>
            </a:r>
            <a:endParaRPr lang="zh-TW" altLang="en-US" sz="1400" dirty="0"/>
          </a:p>
        </p:txBody>
      </p:sp>
      <p:sp>
        <p:nvSpPr>
          <p:cNvPr id="14" name="矩形 13"/>
          <p:cNvSpPr/>
          <p:nvPr/>
        </p:nvSpPr>
        <p:spPr>
          <a:xfrm>
            <a:off x="4223215" y="5185972"/>
            <a:ext cx="108234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使用者</a:t>
            </a:r>
            <a:r>
              <a:rPr lang="zh-TW" altLang="en-US" sz="1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設定</a:t>
            </a:r>
            <a:endParaRPr lang="zh-TW" altLang="en-US" sz="1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3712219" y="2551416"/>
            <a:ext cx="9028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電腦設定</a:t>
            </a:r>
            <a:endParaRPr lang="zh-TW" altLang="en-US" sz="1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908463" y="3890252"/>
            <a:ext cx="9028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管理範本</a:t>
            </a:r>
            <a:endParaRPr lang="zh-TW" altLang="en-US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754648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74834" y="427646"/>
            <a:ext cx="7285928" cy="6096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2763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791307" y="1239359"/>
            <a:ext cx="7517424" cy="40626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 smtClean="0"/>
              <a:t> </a:t>
            </a:r>
            <a:r>
              <a:rPr lang="en-US" altLang="zh-TW" dirty="0" smtClean="0"/>
              <a:t>9-4 </a:t>
            </a:r>
            <a:r>
              <a:rPr lang="zh-TW" altLang="en-US" dirty="0" smtClean="0"/>
              <a:t>本機安全性原則 </a:t>
            </a:r>
            <a:r>
              <a:rPr lang="en-US" altLang="zh-TW" dirty="0" smtClean="0"/>
              <a:t>security settings</a:t>
            </a:r>
          </a:p>
          <a:p>
            <a:r>
              <a:rPr lang="en-US" altLang="zh-TW" sz="1600" dirty="0" smtClean="0"/>
              <a:t>     </a:t>
            </a:r>
            <a:r>
              <a:rPr lang="en-US" altLang="zh-TW" sz="1600" dirty="0" err="1" smtClean="0"/>
              <a:t>gpedit.msc</a:t>
            </a:r>
            <a:r>
              <a:rPr lang="en-US" altLang="zh-TW" sz="1600" dirty="0" smtClean="0"/>
              <a:t>==&gt; </a:t>
            </a:r>
            <a:r>
              <a:rPr lang="zh-TW" altLang="en-US" sz="1600" dirty="0" smtClean="0"/>
              <a:t>本機電腦 原則</a:t>
            </a:r>
            <a:r>
              <a:rPr lang="en-US" altLang="zh-TW" sz="1600" dirty="0" smtClean="0"/>
              <a:t>==&gt;</a:t>
            </a:r>
            <a:r>
              <a:rPr lang="zh-TW" altLang="en-US" sz="1600" dirty="0" smtClean="0"/>
              <a:t>安全性設定</a:t>
            </a:r>
          </a:p>
          <a:p>
            <a:r>
              <a:rPr lang="zh-TW" altLang="en-US" sz="1600" dirty="0" smtClean="0"/>
              <a:t>     帳戶原則</a:t>
            </a:r>
            <a:r>
              <a:rPr lang="en-US" altLang="zh-TW" sz="1600" dirty="0" smtClean="0"/>
              <a:t>(account Policy)-</a:t>
            </a:r>
            <a:r>
              <a:rPr lang="zh-TW" altLang="en-US" sz="1600" dirty="0" smtClean="0"/>
              <a:t>密碼原則</a:t>
            </a:r>
          </a:p>
          <a:p>
            <a:r>
              <a:rPr lang="zh-TW" altLang="en-US" sz="1600" dirty="0" smtClean="0"/>
              <a:t>     帳戶原則</a:t>
            </a:r>
            <a:r>
              <a:rPr lang="en-US" altLang="zh-TW" sz="1600" dirty="0" smtClean="0"/>
              <a:t>(account Policy)- </a:t>
            </a:r>
            <a:r>
              <a:rPr lang="en-US" altLang="zh-TW" sz="1600" dirty="0" smtClean="0"/>
              <a:t>-</a:t>
            </a:r>
            <a:r>
              <a:rPr lang="zh-TW" altLang="en-US" sz="1600" dirty="0" smtClean="0"/>
              <a:t>帳戶鎖定原則</a:t>
            </a:r>
          </a:p>
          <a:p>
            <a:r>
              <a:rPr lang="zh-TW" altLang="en-US" sz="1600" dirty="0" smtClean="0"/>
              <a:t>     本機原則</a:t>
            </a:r>
            <a:r>
              <a:rPr lang="en-US" altLang="zh-TW" sz="1600" dirty="0" smtClean="0"/>
              <a:t>(local Policy)- </a:t>
            </a:r>
            <a:r>
              <a:rPr lang="zh-TW" altLang="en-US" sz="1600" dirty="0" smtClean="0"/>
              <a:t>－稽核政策</a:t>
            </a:r>
            <a:r>
              <a:rPr lang="en-US" altLang="zh-TW" sz="1600" dirty="0" smtClean="0"/>
              <a:t>(audit Policy)</a:t>
            </a:r>
          </a:p>
          <a:p>
            <a:r>
              <a:rPr lang="en-US" altLang="zh-TW" sz="1600" dirty="0" smtClean="0"/>
              <a:t>     </a:t>
            </a:r>
            <a:r>
              <a:rPr lang="zh-TW" altLang="en-US" sz="1600" dirty="0" smtClean="0"/>
              <a:t>本機原則</a:t>
            </a:r>
            <a:r>
              <a:rPr lang="en-US" altLang="zh-TW" sz="1600" dirty="0" smtClean="0"/>
              <a:t>(local Policy)- </a:t>
            </a:r>
            <a:r>
              <a:rPr lang="zh-TW" altLang="en-US" sz="1600" dirty="0" smtClean="0"/>
              <a:t>－使用者權限指派</a:t>
            </a:r>
            <a:r>
              <a:rPr lang="en-US" altLang="zh-TW" sz="1600" dirty="0" smtClean="0"/>
              <a:t>(User Rights Managements)[</a:t>
            </a:r>
            <a:r>
              <a:rPr lang="zh-TW" altLang="en-US" sz="1600" dirty="0" smtClean="0"/>
              <a:t>超多</a:t>
            </a:r>
            <a:r>
              <a:rPr lang="en-US" altLang="zh-TW" sz="1600" dirty="0" smtClean="0"/>
              <a:t>]</a:t>
            </a:r>
          </a:p>
          <a:p>
            <a:r>
              <a:rPr lang="en-US" altLang="zh-TW" sz="1600" dirty="0" smtClean="0"/>
              <a:t>     </a:t>
            </a:r>
            <a:r>
              <a:rPr lang="zh-TW" altLang="en-US" sz="1600" dirty="0" smtClean="0"/>
              <a:t>本機原則</a:t>
            </a:r>
            <a:r>
              <a:rPr lang="en-US" altLang="zh-TW" sz="1600" dirty="0" smtClean="0"/>
              <a:t>(local Policy)- </a:t>
            </a:r>
            <a:r>
              <a:rPr lang="zh-TW" altLang="en-US" sz="1600" dirty="0" smtClean="0"/>
              <a:t>－安全性選項</a:t>
            </a:r>
            <a:r>
              <a:rPr lang="en-US" altLang="zh-TW" sz="1600" dirty="0" smtClean="0"/>
              <a:t>(security options)</a:t>
            </a:r>
          </a:p>
          <a:p>
            <a:r>
              <a:rPr lang="en-US" altLang="zh-TW" dirty="0" smtClean="0"/>
              <a:t>     </a:t>
            </a:r>
          </a:p>
          <a:p>
            <a:r>
              <a:rPr lang="en-US" altLang="zh-TW" dirty="0" smtClean="0"/>
              <a:t>9-6 </a:t>
            </a:r>
            <a:r>
              <a:rPr lang="zh-TW" altLang="en-US" dirty="0" smtClean="0"/>
              <a:t>稽核資源的使用</a:t>
            </a:r>
          </a:p>
          <a:p>
            <a:r>
              <a:rPr lang="zh-TW" altLang="en-US" dirty="0" smtClean="0"/>
              <a:t>    </a:t>
            </a:r>
            <a:r>
              <a:rPr lang="en-US" altLang="zh-TW" dirty="0" err="1" smtClean="0"/>
              <a:t>gpedit.msc</a:t>
            </a:r>
            <a:r>
              <a:rPr lang="en-US" altLang="zh-TW" dirty="0" smtClean="0"/>
              <a:t> ==&gt; </a:t>
            </a:r>
            <a:r>
              <a:rPr lang="zh-TW" altLang="en-US" dirty="0" smtClean="0"/>
              <a:t>設定各種觸發的條件</a:t>
            </a:r>
          </a:p>
          <a:p>
            <a:r>
              <a:rPr lang="zh-TW" altLang="en-US" dirty="0" smtClean="0"/>
              <a:t>    </a:t>
            </a:r>
            <a:r>
              <a:rPr lang="en-US" altLang="zh-TW" dirty="0" err="1" smtClean="0"/>
              <a:t>eventviewer</a:t>
            </a:r>
            <a:r>
              <a:rPr lang="en-US" altLang="zh-TW" dirty="0" smtClean="0"/>
              <a:t> ==&gt; </a:t>
            </a:r>
            <a:r>
              <a:rPr lang="zh-TW" altLang="en-US" dirty="0" smtClean="0"/>
              <a:t>檢視觸發的事件</a:t>
            </a:r>
          </a:p>
          <a:p>
            <a:r>
              <a:rPr lang="zh-TW" altLang="en-US" dirty="0" smtClean="0"/>
              <a:t>    </a:t>
            </a:r>
          </a:p>
          <a:p>
            <a:r>
              <a:rPr lang="zh-TW" altLang="en-US" dirty="0" smtClean="0"/>
              <a:t>    稽核登入事件</a:t>
            </a:r>
          </a:p>
          <a:p>
            <a:r>
              <a:rPr lang="zh-TW" altLang="en-US" dirty="0" smtClean="0"/>
              <a:t>    稽核檔案存取行為</a:t>
            </a:r>
          </a:p>
          <a:p>
            <a:r>
              <a:rPr lang="zh-TW" altLang="en-US" dirty="0" smtClean="0"/>
              <a:t>    稽核印表機的存取行為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160734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 txBox="1">
            <a:spLocks/>
          </p:cNvSpPr>
          <p:nvPr/>
        </p:nvSpPr>
        <p:spPr>
          <a:xfrm>
            <a:off x="215411" y="215658"/>
            <a:ext cx="8779119" cy="79545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本機安全性原則  </a:t>
            </a:r>
            <a:r>
              <a:rPr lang="en-US" altLang="zh-TW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security settings</a:t>
            </a:r>
            <a:endParaRPr lang="zh-TW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矩形 2"/>
          <p:cNvSpPr/>
          <p:nvPr/>
        </p:nvSpPr>
        <p:spPr>
          <a:xfrm>
            <a:off x="1364368" y="887996"/>
            <a:ext cx="6279924" cy="58477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>
            <a:spAutoFit/>
          </a:bodyPr>
          <a:lstStyle/>
          <a:p>
            <a:r>
              <a:rPr lang="zh-TW" altLang="en-US" dirty="0" smtClean="0"/>
              <a:t> </a:t>
            </a:r>
            <a:r>
              <a:rPr lang="zh-TW" altLang="en-US" sz="3200" dirty="0" smtClean="0"/>
              <a:t>帳戶原則</a:t>
            </a:r>
            <a:r>
              <a:rPr lang="en-US" altLang="zh-TW" sz="3200" dirty="0" smtClean="0"/>
              <a:t>(account Policy)-</a:t>
            </a:r>
            <a:r>
              <a:rPr lang="zh-TW" altLang="en-US" sz="3200" dirty="0" smtClean="0"/>
              <a:t>密碼原則</a:t>
            </a:r>
            <a:endParaRPr lang="zh-TW" altLang="en-US" sz="3200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411" y="1762584"/>
            <a:ext cx="8239275" cy="4061472"/>
          </a:xfrm>
          <a:prstGeom prst="rect">
            <a:avLst/>
          </a:prstGeom>
        </p:spPr>
      </p:pic>
      <p:sp>
        <p:nvSpPr>
          <p:cNvPr id="6" name="圓角矩形 5"/>
          <p:cNvSpPr/>
          <p:nvPr/>
        </p:nvSpPr>
        <p:spPr>
          <a:xfrm>
            <a:off x="2883877" y="3437792"/>
            <a:ext cx="2875085" cy="29893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向右箭號 6"/>
          <p:cNvSpPr/>
          <p:nvPr/>
        </p:nvSpPr>
        <p:spPr>
          <a:xfrm>
            <a:off x="2444262" y="3437792"/>
            <a:ext cx="439615" cy="298939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543173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22030" y="366578"/>
            <a:ext cx="7974624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/>
              <a:t>Store passwords using </a:t>
            </a:r>
            <a:r>
              <a:rPr lang="en-US" altLang="zh-TW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reversible encryption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This security setting determines whether the operating system stores passwords using reversible encryption.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This policy provides support for applications that use protocols that require knowledge of the user's password for authentication purposes. </a:t>
            </a:r>
            <a:br>
              <a:rPr lang="en-US" altLang="zh-TW" dirty="0" smtClean="0"/>
            </a:br>
            <a:endParaRPr lang="en-US" altLang="zh-TW" dirty="0" smtClean="0"/>
          </a:p>
          <a:p>
            <a:r>
              <a:rPr lang="en-US" altLang="zh-TW" dirty="0" smtClean="0"/>
              <a:t>Storing passwords using reversible encryption is essentially the same as storing plaintext versions of the passwords. </a:t>
            </a:r>
          </a:p>
          <a:p>
            <a:endParaRPr lang="en-US" altLang="zh-TW" dirty="0"/>
          </a:p>
          <a:p>
            <a:r>
              <a:rPr lang="en-US" altLang="zh-TW" dirty="0" smtClean="0"/>
              <a:t>For this reason, this policy should never be enabled unless application requirements outweigh the need to protect password information.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This policy is required when using </a:t>
            </a:r>
            <a:r>
              <a:rPr lang="en-US" altLang="zh-TW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Challenge-Handshake Authentication Protocol (CHAP) authentication?? </a:t>
            </a:r>
            <a:r>
              <a:rPr lang="en-US" altLang="zh-TW" dirty="0" smtClean="0"/>
              <a:t>through remote access or Internet Authentication Services (IAS). It is also required when using Digest Authentication in Internet Information Services (IIS).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Default: </a:t>
            </a:r>
            <a:r>
              <a:rPr lang="en-US" altLang="zh-TW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Disabled.</a:t>
            </a:r>
            <a:endParaRPr lang="zh-TW" alt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267201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122</TotalTime>
  <Words>505</Words>
  <Application>Microsoft Office PowerPoint</Application>
  <PresentationFormat>如螢幕大小 (4:3)</PresentationFormat>
  <Paragraphs>74</Paragraphs>
  <Slides>30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30</vt:i4>
      </vt:variant>
    </vt:vector>
  </HeadingPairs>
  <TitlesOfParts>
    <vt:vector size="37" baseType="lpstr">
      <vt:lpstr>新細明體</vt:lpstr>
      <vt:lpstr>Algerian</vt:lpstr>
      <vt:lpstr>Arial</vt:lpstr>
      <vt:lpstr>Calibri</vt:lpstr>
      <vt:lpstr>Calibri Light</vt:lpstr>
      <vt:lpstr>Wingdings</vt:lpstr>
      <vt:lpstr>Office 佈景主題</vt:lpstr>
      <vt:lpstr>Windows Server 2019 技術與實戰報告</vt:lpstr>
      <vt:lpstr>agenda</vt:lpstr>
      <vt:lpstr>PowerPoint 簡報</vt:lpstr>
      <vt:lpstr>PowerPoint 簡報</vt:lpstr>
      <vt:lpstr> gpedit.msc </vt:lpstr>
      <vt:lpstr>PowerPoint 簡報</vt:lpstr>
      <vt:lpstr>PowerPoint 簡報</vt:lpstr>
      <vt:lpstr>PowerPoint 簡報</vt:lpstr>
      <vt:lpstr>PowerPoint 簡報</vt:lpstr>
      <vt:lpstr>Challenge-Handshake Authentication Protocol (CHAP) authentication</vt:lpstr>
      <vt:lpstr>PowerPoint 簡報</vt:lpstr>
      <vt:lpstr>本機安全性原則  security settings</vt:lpstr>
      <vt:lpstr>本機安全性原則  security settings</vt:lpstr>
      <vt:lpstr>PowerPoint 簡報</vt:lpstr>
      <vt:lpstr>PowerPoint 簡報</vt:lpstr>
      <vt:lpstr>PowerPoint 簡報</vt:lpstr>
      <vt:lpstr>PowerPoint 簡報</vt:lpstr>
      <vt:lpstr>安裝 IIS server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>HP Inc.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Windows Server 2019 技術與實戰報告</dc:title>
  <dc:creator>owner</dc:creator>
  <cp:lastModifiedBy>owner</cp:lastModifiedBy>
  <cp:revision>15</cp:revision>
  <dcterms:created xsi:type="dcterms:W3CDTF">2021-03-30T02:10:21Z</dcterms:created>
  <dcterms:modified xsi:type="dcterms:W3CDTF">2021-03-30T04:12:51Z</dcterms:modified>
</cp:coreProperties>
</file>